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3" r:id="rId4"/>
    <p:sldId id="264" r:id="rId5"/>
    <p:sldId id="257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E7387A8-E391-419D-8057-83BA300A5244}">
          <p14:sldIdLst>
            <p14:sldId id="256"/>
            <p14:sldId id="258"/>
            <p14:sldId id="263"/>
            <p14:sldId id="264"/>
            <p14:sldId id="257"/>
            <p14:sldId id="259"/>
            <p14:sldId id="260"/>
            <p14:sldId id="261"/>
            <p14:sldId id="26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84" y="2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2A46A7-812F-442A-9E6F-EFB0C7AAE1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FF0000"/>
                </a:solidFill>
              </a:rPr>
              <a:t>Комплексные кадастровые работы:</a:t>
            </a:r>
            <a:br>
              <a:rPr lang="ru-RU" sz="3200" dirty="0"/>
            </a:br>
            <a:r>
              <a:rPr lang="ru-RU" sz="3200" dirty="0"/>
              <a:t> с чем придется столкнуться исполнителю, требуемый набор ресурсов и другие подводные камни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C64EA0-E4C7-43E9-B672-65445C449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55" y="5640778"/>
            <a:ext cx="1998943" cy="101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414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AB095E-43A4-426B-8F07-577D7AD40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25434"/>
          </a:xfrm>
        </p:spPr>
        <p:txBody>
          <a:bodyPr>
            <a:normAutofit fontScale="9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dirty="0"/>
              <a:t>Что же такое ККР</a:t>
            </a:r>
            <a:br>
              <a:rPr lang="ru-RU" dirty="0"/>
            </a:br>
            <a:r>
              <a:rPr lang="ru-RU" sz="1300" dirty="0">
                <a:solidFill>
                  <a:schemeClr val="tx1"/>
                </a:solidFill>
              </a:rPr>
              <a:t>кадастровые работы, которые выполняются одновременно в отношении всех расположенных на территории одного кадастрового квартала или территориях нескольких смежных кадастровых кварталов, или территориях, указанных в части 1 статьи 42.11 объектах недвижимости (221-ФЗ статья 42.1 )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BB44F1-EB1E-4E2D-86CB-995A15845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648" y="4363462"/>
            <a:ext cx="8596668" cy="1268411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…</a:t>
            </a:r>
            <a:r>
              <a:rPr lang="ru-RU" i="1" dirty="0">
                <a:solidFill>
                  <a:schemeClr val="tx1"/>
                </a:solidFill>
              </a:rPr>
              <a:t>Это единственный способ единовременно решить большинство проблем граждан в отношении объектов недвижимости, устранить накопившиеся проблемы на территории выполнения работ, наполнить ЕГРН достоверными, полными и точными сведениями…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D804802-19FF-4910-8B29-A9B0DAA830E6}"/>
              </a:ext>
            </a:extLst>
          </p:cNvPr>
          <p:cNvSpPr txBox="1">
            <a:spLocks/>
          </p:cNvSpPr>
          <p:nvPr/>
        </p:nvSpPr>
        <p:spPr>
          <a:xfrm>
            <a:off x="677334" y="2019525"/>
            <a:ext cx="8596668" cy="62543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/>
                </a:solidFill>
              </a:rPr>
              <a:t>Выполняются 1 раз (за счет бюджетных средств)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/>
                </a:solidFill>
              </a:rPr>
              <a:t>Работы выполняются в отношении </a:t>
            </a:r>
            <a:r>
              <a:rPr lang="ru-RU" sz="1400" b="1" dirty="0">
                <a:solidFill>
                  <a:srgbClr val="FF0000"/>
                </a:solidFill>
              </a:rPr>
              <a:t>всех</a:t>
            </a:r>
            <a:r>
              <a:rPr lang="ru-RU" sz="1400" dirty="0">
                <a:solidFill>
                  <a:schemeClr val="tx1"/>
                </a:solidFill>
              </a:rPr>
              <a:t> объектов недвижимости в расположенных кадастровом квартале </a:t>
            </a:r>
            <a:r>
              <a:rPr lang="ru-RU" sz="1400" dirty="0">
                <a:solidFill>
                  <a:srgbClr val="FF0000"/>
                </a:solidFill>
              </a:rPr>
              <a:t>(на земле)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/>
                </a:solidFill>
              </a:rPr>
              <a:t>Несут  очень важное государственное значение по наполнению бюджета, актуализации и верификации сведений ЕГРН, устранение накопившихся проблем на территории выполнения ККР, ведут к снижению социальной напряжённости среди населения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/>
                </a:solidFill>
              </a:rPr>
              <a:t>Это визитная карточка Исполнителя (Кадастрового инженера) продемонстрировать свой профессионализм и компетенции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br>
              <a:rPr lang="ru-RU" sz="1200" dirty="0"/>
            </a:br>
            <a:endParaRPr lang="ru-RU" sz="1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826041-542F-42D6-A474-A87027E65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78" y="6248400"/>
            <a:ext cx="969508" cy="49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090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AB095E-43A4-426B-8F07-577D7AD40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25434"/>
          </a:xfrm>
        </p:spPr>
        <p:txBody>
          <a:bodyPr>
            <a:normAutofit fontScale="90000"/>
          </a:bodyPr>
          <a:lstStyle/>
          <a:p>
            <a:r>
              <a:rPr lang="ru-RU" dirty="0"/>
              <a:t>Комплексные они потому и комплексные..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BB44F1-EB1E-4E2D-86CB-995A15845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33" y="1596511"/>
            <a:ext cx="9232624" cy="411552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Решение накопившихся и не решаемых проблем возможно только при совместной (комплексной работе) всех заинтересованных сторон: Граждане, Заказчик, Исполнитель, ОМС, Представители органов исполнительной власти региона и федерации</a:t>
            </a:r>
          </a:p>
          <a:p>
            <a:r>
              <a:rPr lang="ru-RU" dirty="0">
                <a:solidFill>
                  <a:schemeClr val="tx1"/>
                </a:solidFill>
              </a:rPr>
              <a:t>Во главе угла интересы правообладателя.</a:t>
            </a:r>
          </a:p>
          <a:p>
            <a:r>
              <a:rPr lang="ru-RU" dirty="0">
                <a:solidFill>
                  <a:schemeClr val="tx1"/>
                </a:solidFill>
              </a:rPr>
              <a:t>Объем возникающих и требующих решения вопросов настольно велик и широк что ответить на него в одиночку кадастровому инженеру невозможно, если конечно не у него не 10 рук и 4 головы  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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2F0566-2812-418D-8C21-DAD1F8FB6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78" y="6248400"/>
            <a:ext cx="969508" cy="49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538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AB095E-43A4-426B-8F07-577D7AD40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25434"/>
          </a:xfrm>
        </p:spPr>
        <p:txBody>
          <a:bodyPr>
            <a:normAutofit fontScale="90000"/>
          </a:bodyPr>
          <a:lstStyle/>
          <a:p>
            <a:r>
              <a:rPr lang="ru-RU" dirty="0"/>
              <a:t>Ресурсы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BB44F1-EB1E-4E2D-86CB-995A15845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33" y="1596511"/>
            <a:ext cx="9232624" cy="4115520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02FBD0B-DC8B-41B6-8E84-1AB8DD3C4F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070091"/>
              </p:ext>
            </p:extLst>
          </p:nvPr>
        </p:nvGraphicFramePr>
        <p:xfrm>
          <a:off x="511849" y="1235034"/>
          <a:ext cx="11168302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8669">
                  <a:extLst>
                    <a:ext uri="{9D8B030D-6E8A-4147-A177-3AD203B41FA5}">
                      <a16:colId xmlns:a16="http://schemas.microsoft.com/office/drawing/2014/main" val="2146428888"/>
                    </a:ext>
                  </a:extLst>
                </a:gridCol>
                <a:gridCol w="3518236">
                  <a:extLst>
                    <a:ext uri="{9D8B030D-6E8A-4147-A177-3AD203B41FA5}">
                      <a16:colId xmlns:a16="http://schemas.microsoft.com/office/drawing/2014/main" val="897346971"/>
                    </a:ext>
                  </a:extLst>
                </a:gridCol>
                <a:gridCol w="2933205">
                  <a:extLst>
                    <a:ext uri="{9D8B030D-6E8A-4147-A177-3AD203B41FA5}">
                      <a16:colId xmlns:a16="http://schemas.microsoft.com/office/drawing/2014/main" val="299437865"/>
                    </a:ext>
                  </a:extLst>
                </a:gridCol>
                <a:gridCol w="2458192">
                  <a:extLst>
                    <a:ext uri="{9D8B030D-6E8A-4147-A177-3AD203B41FA5}">
                      <a16:colId xmlns:a16="http://schemas.microsoft.com/office/drawing/2014/main" val="3511854307"/>
                    </a:ext>
                  </a:extLst>
                </a:gridCol>
              </a:tblGrid>
              <a:tr h="329708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Этап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Работы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Исполнители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Ресурсы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577536"/>
                  </a:ext>
                </a:extLst>
              </a:tr>
              <a:tr h="604432">
                <a:tc>
                  <a:txBody>
                    <a:bodyPr/>
                    <a:lstStyle/>
                    <a:p>
                      <a:r>
                        <a:rPr lang="ru-RU" sz="1200" dirty="0"/>
                        <a:t>Подготовительный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Заключение контракта</a:t>
                      </a:r>
                    </a:p>
                    <a:p>
                      <a:r>
                        <a:rPr lang="ru-RU" sz="1200" dirty="0"/>
                        <a:t>Получение исходных данных</a:t>
                      </a:r>
                    </a:p>
                    <a:p>
                      <a:r>
                        <a:rPr lang="ru-RU" sz="1200" dirty="0"/>
                        <a:t>Сведения ЕГРН</a:t>
                      </a:r>
                    </a:p>
                    <a:p>
                      <a:r>
                        <a:rPr lang="ru-RU" sz="1200" dirty="0"/>
                        <a:t>Государственный Фонд данных</a:t>
                      </a:r>
                    </a:p>
                    <a:p>
                      <a:r>
                        <a:rPr lang="ru-RU" sz="1200" dirty="0"/>
                        <a:t>Оформление разрешений на выполнение АФС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От 2-х человек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Рабочее место исполнителя, </a:t>
                      </a:r>
                    </a:p>
                    <a:p>
                      <a:endParaRPr lang="ru-RU" sz="1200" dirty="0"/>
                    </a:p>
                    <a:p>
                      <a:r>
                        <a:rPr lang="ru-RU" sz="1200" dirty="0"/>
                        <a:t>Наличие Лицензии ФСБ на работу с Гос. Тайной,</a:t>
                      </a:r>
                    </a:p>
                    <a:p>
                      <a:r>
                        <a:rPr lang="ru-RU" sz="1200" dirty="0"/>
                        <a:t>Сертификат эксплуатанта </a:t>
                      </a:r>
                    </a:p>
                    <a:p>
                      <a:r>
                        <a:rPr lang="ru-RU" sz="1200" dirty="0"/>
                        <a:t>(либо нанимаем подрядчика с разрешениями)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286695"/>
                  </a:ext>
                </a:extLst>
              </a:tr>
              <a:tr h="1173260">
                <a:tc>
                  <a:txBody>
                    <a:bodyPr/>
                    <a:lstStyle/>
                    <a:p>
                      <a:r>
                        <a:rPr lang="ru-RU" sz="1200" dirty="0"/>
                        <a:t>Полевые работы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Построение (сгущение) геодезической сети</a:t>
                      </a:r>
                    </a:p>
                    <a:p>
                      <a:r>
                        <a:rPr lang="ru-RU" sz="1200" dirty="0"/>
                        <a:t>Полевые геодезические работы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Выполнение АФС</a:t>
                      </a:r>
                    </a:p>
                    <a:p>
                      <a:endParaRPr lang="ru-RU" sz="1200" dirty="0"/>
                    </a:p>
                    <a:p>
                      <a:r>
                        <a:rPr lang="ru-RU" sz="1200" dirty="0"/>
                        <a:t>По дворовый обход </a:t>
                      </a:r>
                    </a:p>
                    <a:p>
                      <a:r>
                        <a:rPr lang="ru-RU" sz="1200" dirty="0"/>
                        <a:t>Работа с населением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2-3 геодезиста</a:t>
                      </a:r>
                    </a:p>
                    <a:p>
                      <a:endParaRPr lang="ru-RU" sz="1200" dirty="0"/>
                    </a:p>
                    <a:p>
                      <a:r>
                        <a:rPr lang="ru-RU" sz="1200" dirty="0"/>
                        <a:t>Внешний пилот или подрядчики</a:t>
                      </a:r>
                    </a:p>
                    <a:p>
                      <a:endParaRPr lang="ru-RU" sz="1200" dirty="0"/>
                    </a:p>
                    <a:p>
                      <a:r>
                        <a:rPr lang="ru-RU" sz="1200" dirty="0"/>
                        <a:t>Кадастровый инженер, помощники КИ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Транспорт,</a:t>
                      </a:r>
                    </a:p>
                    <a:p>
                      <a:r>
                        <a:rPr lang="ru-RU" sz="1200" dirty="0"/>
                        <a:t>Геодезическое оборудование от 3-х ГНСС приемников,</a:t>
                      </a:r>
                    </a:p>
                    <a:p>
                      <a:r>
                        <a:rPr lang="ru-RU" sz="1200" dirty="0"/>
                        <a:t>Беспилотное Воздушное Судно</a:t>
                      </a:r>
                    </a:p>
                    <a:p>
                      <a:r>
                        <a:rPr lang="ru-RU" sz="1200" dirty="0"/>
                        <a:t>Аэрофотоаппарат </a:t>
                      </a:r>
                    </a:p>
                    <a:p>
                      <a:r>
                        <a:rPr lang="ru-RU" sz="1200" dirty="0"/>
                        <a:t>(или нанимаем подрядчика с оборудованием и лицензией)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7903583"/>
                  </a:ext>
                </a:extLst>
              </a:tr>
              <a:tr h="864502">
                <a:tc>
                  <a:txBody>
                    <a:bodyPr/>
                    <a:lstStyle/>
                    <a:p>
                      <a:r>
                        <a:rPr lang="ru-RU" sz="1200" dirty="0"/>
                        <a:t>Камеральные работы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Обработка материалов АФС</a:t>
                      </a:r>
                    </a:p>
                    <a:p>
                      <a:r>
                        <a:rPr lang="ru-RU" sz="1200" dirty="0"/>
                        <a:t>Определение границ</a:t>
                      </a:r>
                    </a:p>
                    <a:p>
                      <a:r>
                        <a:rPr lang="ru-RU" sz="1200" dirty="0"/>
                        <a:t>Правовые и юридические вопросы</a:t>
                      </a:r>
                    </a:p>
                    <a:p>
                      <a:endParaRPr lang="ru-RU" sz="1200" dirty="0"/>
                    </a:p>
                    <a:p>
                      <a:r>
                        <a:rPr lang="ru-RU" sz="1200" dirty="0"/>
                        <a:t>Подготовка карта плана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/>
                        <a:t>Фотограмметрист</a:t>
                      </a:r>
                      <a:r>
                        <a:rPr lang="ru-RU" sz="1200" dirty="0"/>
                        <a:t> (геодезист)</a:t>
                      </a:r>
                    </a:p>
                    <a:p>
                      <a:r>
                        <a:rPr lang="ru-RU" sz="1200" dirty="0"/>
                        <a:t>Картограф,  </a:t>
                      </a:r>
                    </a:p>
                    <a:p>
                      <a:r>
                        <a:rPr lang="ru-RU" sz="1200" dirty="0"/>
                        <a:t>Юрист с опытом работы в земельных вопросах, </a:t>
                      </a:r>
                    </a:p>
                    <a:p>
                      <a:r>
                        <a:rPr lang="ru-RU" sz="1200" dirty="0"/>
                        <a:t>Кадастровый инженер, помощник 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Рабочие места (ПК) для камеральной обработки материалов</a:t>
                      </a:r>
                    </a:p>
                    <a:p>
                      <a:r>
                        <a:rPr lang="ru-RU" sz="1200" dirty="0"/>
                        <a:t>Программное обеспечение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109269"/>
                  </a:ext>
                </a:extLst>
              </a:tr>
              <a:tr h="329708">
                <a:tc>
                  <a:txBody>
                    <a:bodyPr/>
                    <a:lstStyle/>
                    <a:p>
                      <a:r>
                        <a:rPr lang="ru-RU" sz="1200" dirty="0"/>
                        <a:t>Контрактные обязательства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Сопровождение контракта, переписка, звонки</a:t>
                      </a:r>
                    </a:p>
                    <a:p>
                      <a:r>
                        <a:rPr lang="ru-RU" sz="1200" dirty="0"/>
                        <a:t>Работа с населением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Контрактный управляющий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Финансовые ресурсы, </a:t>
                      </a:r>
                    </a:p>
                    <a:p>
                      <a:r>
                        <a:rPr lang="ru-RU" sz="1200" dirty="0"/>
                        <a:t>ЗП исполнителей, Командировочные расходы,</a:t>
                      </a:r>
                    </a:p>
                    <a:p>
                      <a:r>
                        <a:rPr lang="ru-RU" sz="1200" dirty="0"/>
                        <a:t>Оплата услуг Подрядчиков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191528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77DE28-B76A-47C5-8666-B7056A8ED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78" y="6248400"/>
            <a:ext cx="969508" cy="49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809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84454E-1D8B-47C8-B487-92E5B57F0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642" y="609600"/>
            <a:ext cx="8668360" cy="530431"/>
          </a:xfrm>
        </p:spPr>
        <p:txBody>
          <a:bodyPr>
            <a:normAutofit/>
          </a:bodyPr>
          <a:lstStyle/>
          <a:p>
            <a:r>
              <a:rPr lang="ru-RU" sz="2400" dirty="0"/>
              <a:t>Основные этапы, с чем придется столкнуться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D0A52C7-2D03-4DC8-A4AF-7A4498BD5C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106762"/>
              </p:ext>
            </p:extLst>
          </p:nvPr>
        </p:nvGraphicFramePr>
        <p:xfrm>
          <a:off x="662285" y="1336633"/>
          <a:ext cx="9972067" cy="4742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283">
                  <a:extLst>
                    <a:ext uri="{9D8B030D-6E8A-4147-A177-3AD203B41FA5}">
                      <a16:colId xmlns:a16="http://schemas.microsoft.com/office/drawing/2014/main" val="3535627823"/>
                    </a:ext>
                  </a:extLst>
                </a:gridCol>
                <a:gridCol w="3101647">
                  <a:extLst>
                    <a:ext uri="{9D8B030D-6E8A-4147-A177-3AD203B41FA5}">
                      <a16:colId xmlns:a16="http://schemas.microsoft.com/office/drawing/2014/main" val="3422100993"/>
                    </a:ext>
                  </a:extLst>
                </a:gridCol>
                <a:gridCol w="3849753">
                  <a:extLst>
                    <a:ext uri="{9D8B030D-6E8A-4147-A177-3AD203B41FA5}">
                      <a16:colId xmlns:a16="http://schemas.microsoft.com/office/drawing/2014/main" val="857637486"/>
                    </a:ext>
                  </a:extLst>
                </a:gridCol>
                <a:gridCol w="2787384">
                  <a:extLst>
                    <a:ext uri="{9D8B030D-6E8A-4147-A177-3AD203B41FA5}">
                      <a16:colId xmlns:a16="http://schemas.microsoft.com/office/drawing/2014/main" val="1118514497"/>
                    </a:ext>
                  </a:extLst>
                </a:gridCol>
              </a:tblGrid>
              <a:tr h="505488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Этап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Основные мероприятия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Возможные сложности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5587448"/>
                  </a:ext>
                </a:extLst>
              </a:tr>
              <a:tr h="286673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Получаем или собираем необходимые документы с исходными данными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Необходимо получить сведения из ЕГРН, адресного реестра, архивов органов местного самоуправления, информационной системы обеспечения градостроительной деятельности и других систем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Получение координат и высот исходных геодезических пунктов, архивной аэрофотосъёмки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Получение разрешений на выполнение Аэрофотосъемки, ОМС, УФСБ, Штаб ВО,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Внимательно читайте условия контракта, на каких условиях получаем исходные данные</a:t>
                      </a: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Если самостоятельно приготовьтесь потратить несколько дней на подачу заявлений и оплатить получение сведений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Длительные сроки, запрет на выполнение полетов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1426945"/>
                  </a:ext>
                </a:extLst>
              </a:tr>
              <a:tr h="286673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Уведомляем правообладателей объектов недвижимости о начале выполнения ККР;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Отправка уведомлений правообладателям почтой России</a:t>
                      </a: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Электронной почтой при наличии таких сведений в ЕГРН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Заказчик может потребовать подтверждение об уведомлении правообладателей (Техническое задание)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19824"/>
                  </a:ext>
                </a:extLst>
              </a:tr>
              <a:tr h="286673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Подача в Росреестр заявления о внесении в ЕГРН сведений о ранее учтенных объектах недвижимости, сведений о которых нет в ЕГРН либо права на которые возникли до вступления в силу Федерального закона от 21.07.1997 № 122-ФЗ «О государственной регистрации прав на недвижимое имущество и сделок с ним» (далее – Закон № 122-ФЗ) и не прекращены и государственный кадастровый учет которых не осуществлен;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Определить объекты недвижимости сведения о которых отсутствуют в ЕГРН, провести работу с правообладателями таких объектов,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Правообладатели не идут на контакт, или живут в другом регионе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4107070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D0841F-01BD-407C-A78A-8BB8E38C9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78" y="6248400"/>
            <a:ext cx="969508" cy="49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714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84454E-1D8B-47C8-B487-92E5B57F0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Основные этапы, с чем придется столкнуться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D0A52C7-2D03-4DC8-A4AF-7A4498BD5C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4620333"/>
              </p:ext>
            </p:extLst>
          </p:nvPr>
        </p:nvGraphicFramePr>
        <p:xfrm>
          <a:off x="635770" y="1124397"/>
          <a:ext cx="10948609" cy="5029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787">
                  <a:extLst>
                    <a:ext uri="{9D8B030D-6E8A-4147-A177-3AD203B41FA5}">
                      <a16:colId xmlns:a16="http://schemas.microsoft.com/office/drawing/2014/main" val="3535627823"/>
                    </a:ext>
                  </a:extLst>
                </a:gridCol>
                <a:gridCol w="2195157">
                  <a:extLst>
                    <a:ext uri="{9D8B030D-6E8A-4147-A177-3AD203B41FA5}">
                      <a16:colId xmlns:a16="http://schemas.microsoft.com/office/drawing/2014/main" val="3422100993"/>
                    </a:ext>
                  </a:extLst>
                </a:gridCol>
                <a:gridCol w="3455720">
                  <a:extLst>
                    <a:ext uri="{9D8B030D-6E8A-4147-A177-3AD203B41FA5}">
                      <a16:colId xmlns:a16="http://schemas.microsoft.com/office/drawing/2014/main" val="857637486"/>
                    </a:ext>
                  </a:extLst>
                </a:gridCol>
                <a:gridCol w="4862945">
                  <a:extLst>
                    <a:ext uri="{9D8B030D-6E8A-4147-A177-3AD203B41FA5}">
                      <a16:colId xmlns:a16="http://schemas.microsoft.com/office/drawing/2014/main" val="1118514497"/>
                    </a:ext>
                  </a:extLst>
                </a:gridCol>
              </a:tblGrid>
              <a:tr h="560839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Этап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Основные мероприятия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Возможные сложности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5587448"/>
                  </a:ext>
                </a:extLst>
              </a:tr>
              <a:tr h="1390473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Выполняем обследование территории комплексных кадастровых работ; 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Поиск и обследование исходных геодезических пунктов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00" b="1" dirty="0">
                          <a:solidFill>
                            <a:srgbClr val="FF0000"/>
                          </a:solidFill>
                        </a:rPr>
                        <a:t>СГУЩЕНИЕ И УРАВНИВАНИЕ ГЕОДЕЗИЧЕСКОЙ СЕТИ</a:t>
                      </a:r>
                      <a:r>
                        <a:rPr lang="ru-RU" sz="1000" dirty="0">
                          <a:solidFill>
                            <a:srgbClr val="FF0000"/>
                          </a:solidFill>
                        </a:rPr>
                        <a:t>, </a:t>
                      </a:r>
                    </a:p>
                    <a:p>
                      <a:pPr algn="just"/>
                      <a:endParaRPr lang="ru-RU" sz="1000" dirty="0">
                        <a:solidFill>
                          <a:srgbClr val="FF0000"/>
                        </a:solidFill>
                      </a:endParaRP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Адресное описание объектов недвижимости, 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00" dirty="0">
                          <a:solidFill>
                            <a:srgbClr val="FF0000"/>
                          </a:solidFill>
                        </a:rPr>
                        <a:t>По дворовый обход, работа с населением!!!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Отсутствует достаточное количество исходных геодезических пунктов, пункты расположены в труднодоступных местах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В районе работ слабый спутниковый сигнал, работает система РЭБ,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Фактическая адресация объектов недвижимости не соответствует  адресации в сведениях ЕГРН</a:t>
                      </a: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Отсутствует адресация объектов недвижимости на местности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1426945"/>
                  </a:ext>
                </a:extLst>
              </a:tr>
              <a:tr h="807522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Определяем координаты объектов недвижимости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Выполнение Аэрофотосъемки</a:t>
                      </a: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Координирование спутниковым методом</a:t>
                      </a: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Топографическая съемка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На территорию Выполнения работ утвержден Проект межевания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Как определять если спутники глушат а полеты запрещены…</a:t>
                      </a: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А в контрактом предусмотрено сдача материалов АФС заказчику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Как попасть на территорию земельных участков…..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Что делать если границы в ПМТ не соответствуют действительности, и фактическому положению дел, границам существующим на местности 15 и более лет. Способ образования неверен… и </a:t>
                      </a:r>
                      <a:r>
                        <a:rPr lang="ru-RU" sz="1000" dirty="0" err="1">
                          <a:solidFill>
                            <a:schemeClr val="tx1"/>
                          </a:solidFill>
                        </a:rPr>
                        <a:t>т.д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19824"/>
                  </a:ext>
                </a:extLst>
              </a:tr>
              <a:tr h="1115981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Подготавливаем проект карты-плана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Оцифровываем АФС,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Подготовка ХМЛ-документа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Образование земельных участков под объектами недвижимости при отсутствии в ЕГРН сведений под такими объектами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Не можем использовать АФС если не получили Акт контрольного просмотра от штаба Военного округа…..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При большом объеме карта-плана территории (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&gt;1000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объектов) карта-план необходимо делить на части, В большинстве регионов по разному, Росреестр просит не более 500 объектов в одном ХМЛ документа,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00" dirty="0">
                          <a:solidFill>
                            <a:srgbClr val="FF0000"/>
                          </a:solidFill>
                        </a:rPr>
                        <a:t>Необходимо просмотреть сведения не только в своем квартале выполнения ККР но и в  смежных и также в 000000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4107070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873AA6-BFD3-4D61-BE63-64E3350D6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78" y="6248400"/>
            <a:ext cx="969508" cy="49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6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84454E-1D8B-47C8-B487-92E5B57F0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Основные этапы, с чем придется столкнуться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D0A52C7-2D03-4DC8-A4AF-7A4498BD5C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1241491"/>
              </p:ext>
            </p:extLst>
          </p:nvPr>
        </p:nvGraphicFramePr>
        <p:xfrm>
          <a:off x="492206" y="1158503"/>
          <a:ext cx="10344028" cy="4803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375">
                  <a:extLst>
                    <a:ext uri="{9D8B030D-6E8A-4147-A177-3AD203B41FA5}">
                      <a16:colId xmlns:a16="http://schemas.microsoft.com/office/drawing/2014/main" val="3535627823"/>
                    </a:ext>
                  </a:extLst>
                </a:gridCol>
                <a:gridCol w="2867891">
                  <a:extLst>
                    <a:ext uri="{9D8B030D-6E8A-4147-A177-3AD203B41FA5}">
                      <a16:colId xmlns:a16="http://schemas.microsoft.com/office/drawing/2014/main" val="3422100993"/>
                    </a:ext>
                  </a:extLst>
                </a:gridCol>
                <a:gridCol w="3954050">
                  <a:extLst>
                    <a:ext uri="{9D8B030D-6E8A-4147-A177-3AD203B41FA5}">
                      <a16:colId xmlns:a16="http://schemas.microsoft.com/office/drawing/2014/main" val="857637486"/>
                    </a:ext>
                  </a:extLst>
                </a:gridCol>
                <a:gridCol w="3170712">
                  <a:extLst>
                    <a:ext uri="{9D8B030D-6E8A-4147-A177-3AD203B41FA5}">
                      <a16:colId xmlns:a16="http://schemas.microsoft.com/office/drawing/2014/main" val="1118514497"/>
                    </a:ext>
                  </a:extLst>
                </a:gridCol>
              </a:tblGrid>
              <a:tr h="505488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Этап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Основные мероприятия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Возможные сложности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5587448"/>
                  </a:ext>
                </a:extLst>
              </a:tr>
              <a:tr h="286673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Публикация проекта карта плана территории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Направление на публикацию Заказчику комплексных кадастровых работ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Направление на предварительную проверку в Орган Регистрации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00" dirty="0">
                          <a:solidFill>
                            <a:srgbClr val="FF0000"/>
                          </a:solidFill>
                        </a:rPr>
                        <a:t>Полный Перечь материалов передаваемых Заказчику смотрите в вашем контракте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Не работает личный кабинет кадастрового инженера, </a:t>
                      </a:r>
                      <a:r>
                        <a:rPr lang="ru-RU" sz="1000" dirty="0" err="1">
                          <a:solidFill>
                            <a:schemeClr val="tx1"/>
                          </a:solidFill>
                        </a:rPr>
                        <a:t>Передпроверка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 только в управлении Росреестра или филиале ППК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Заказчик может потребовать пройти пред проверку, </a:t>
                      </a:r>
                      <a:r>
                        <a:rPr lang="ru-RU" sz="1000" dirty="0" err="1">
                          <a:solidFill>
                            <a:schemeClr val="tx1"/>
                          </a:solidFill>
                        </a:rPr>
                        <a:t>Предпроверку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 могут осуществлять за плату…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1426945"/>
                  </a:ext>
                </a:extLst>
              </a:tr>
              <a:tr h="286673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От публикации…. До первой согласительной..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Предоставляем в орган, уполномоченный на утверждение карта-плана территории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сведения о выявленных объектах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информацию о границах фактического использования земельных участков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Присваиваем, исправляем, аннулируем адреса у объектов недвижимости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Ø"/>
                      </a:pP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marL="228600" indent="-22860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1000" b="0" dirty="0"/>
                        <a:t>Указываем на местности местоположение границ земельных участков в соответствии с подготовленным проектом карты-плана территории </a:t>
                      </a:r>
                      <a:r>
                        <a:rPr lang="ru-RU" sz="1000" dirty="0">
                          <a:solidFill>
                            <a:srgbClr val="FF0000"/>
                          </a:solidFill>
                        </a:rPr>
                        <a:t>(без взимания платы) </a:t>
                      </a:r>
                      <a:r>
                        <a:rPr lang="ru-RU" sz="1000" dirty="0"/>
                        <a:t>- по требованию правообладателя объекта комплексных кадастровых работ</a:t>
                      </a:r>
                    </a:p>
                    <a:p>
                      <a:pPr marL="228600" indent="-228600" algn="just">
                        <a:buFont typeface="Wingdings" panose="05000000000000000000" pitchFamily="2" charset="2"/>
                        <a:buChar char="Ø"/>
                      </a:pP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marL="228600" indent="-22860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Получение согласие от правообладателей на уменьшение площади если площадь объекта недвижимости уменьшается более чем на 10%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(Обратиться с заявлением право КИ, кто должен это сделать уточняйте в вашем контракте)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А если вы из другого региона….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Работа с населением должна вестись постоянно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19824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8D9C59-87F9-4C82-BA5E-48748165C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78" y="6248400"/>
            <a:ext cx="969508" cy="49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013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84454E-1D8B-47C8-B487-92E5B57F0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Основные этапы, с чем придется столкнуться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D0A52C7-2D03-4DC8-A4AF-7A4498BD5C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0353079"/>
              </p:ext>
            </p:extLst>
          </p:nvPr>
        </p:nvGraphicFramePr>
        <p:xfrm>
          <a:off x="677333" y="1211942"/>
          <a:ext cx="10170775" cy="42120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507">
                  <a:extLst>
                    <a:ext uri="{9D8B030D-6E8A-4147-A177-3AD203B41FA5}">
                      <a16:colId xmlns:a16="http://schemas.microsoft.com/office/drawing/2014/main" val="3535627823"/>
                    </a:ext>
                  </a:extLst>
                </a:gridCol>
                <a:gridCol w="3383559">
                  <a:extLst>
                    <a:ext uri="{9D8B030D-6E8A-4147-A177-3AD203B41FA5}">
                      <a16:colId xmlns:a16="http://schemas.microsoft.com/office/drawing/2014/main" val="3422100993"/>
                    </a:ext>
                  </a:extLst>
                </a:gridCol>
                <a:gridCol w="3605700">
                  <a:extLst>
                    <a:ext uri="{9D8B030D-6E8A-4147-A177-3AD203B41FA5}">
                      <a16:colId xmlns:a16="http://schemas.microsoft.com/office/drawing/2014/main" val="857637486"/>
                    </a:ext>
                  </a:extLst>
                </a:gridCol>
                <a:gridCol w="2746009">
                  <a:extLst>
                    <a:ext uri="{9D8B030D-6E8A-4147-A177-3AD203B41FA5}">
                      <a16:colId xmlns:a16="http://schemas.microsoft.com/office/drawing/2014/main" val="1118514497"/>
                    </a:ext>
                  </a:extLst>
                </a:gridCol>
              </a:tblGrid>
              <a:tr h="586997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Этап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Основные мероприятия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Возможные сложности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5587448"/>
                  </a:ext>
                </a:extLst>
              </a:tr>
              <a:tr h="637107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1-я Согласительная комиссия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Участвуем в работе согласительной комиссии и оформляем проект карты-плана территории в окончательной редакции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На комиссии заказчик работ просит личного участия с распечатанными материалами…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1426945"/>
                  </a:ext>
                </a:extLst>
              </a:tr>
              <a:tr h="1521977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Между 1-й и 2-й…..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Работа с письменными возражениями граждан</a:t>
                      </a:r>
                    </a:p>
                    <a:p>
                      <a:pPr marL="228600" indent="-228600" algn="just">
                        <a:buFont typeface="Wingdings" panose="05000000000000000000" pitchFamily="2" charset="2"/>
                        <a:buChar char="Ø"/>
                      </a:pP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Граждане не согласны…… Нашлись правообладатели…. Документы…..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00" dirty="0">
                          <a:solidFill>
                            <a:srgbClr val="FF0000"/>
                          </a:solidFill>
                        </a:rPr>
                        <a:t>Изменились ПЗЗ...,</a:t>
                      </a:r>
                    </a:p>
                    <a:p>
                      <a:pPr algn="just"/>
                      <a:r>
                        <a:rPr lang="ru-RU" sz="1000" dirty="0">
                          <a:solidFill>
                            <a:srgbClr val="FF0000"/>
                          </a:solidFill>
                        </a:rPr>
                        <a:t>Утвердили ПМТ (изменения в ПМТ)</a:t>
                      </a:r>
                    </a:p>
                    <a:p>
                      <a:pPr algn="just"/>
                      <a:r>
                        <a:rPr lang="ru-RU" sz="1000" dirty="0">
                          <a:solidFill>
                            <a:srgbClr val="FF0000"/>
                          </a:solidFill>
                        </a:rPr>
                        <a:t>Установлен запрет на регистрационные действия</a:t>
                      </a:r>
                    </a:p>
                    <a:p>
                      <a:pPr algn="just"/>
                      <a:r>
                        <a:rPr lang="ru-RU" sz="1000" dirty="0">
                          <a:solidFill>
                            <a:srgbClr val="FF0000"/>
                          </a:solidFill>
                        </a:rPr>
                        <a:t>Получен судебный акт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19824"/>
                  </a:ext>
                </a:extLst>
              </a:tr>
              <a:tr h="460133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2-я Согласительная комиссия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Рассмотрение письменных возражений граждан</a:t>
                      </a:r>
                    </a:p>
                    <a:p>
                      <a:pPr marL="228600" indent="-22860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Утверждение КПТР в окончательной редакции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8628306"/>
                  </a:ext>
                </a:extLst>
              </a:tr>
              <a:tr h="991055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Внесение сведений в ЕГРН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Направление КПТР в окончательной редакции на утверждение Заказчику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Направление утвержденной КПТР в орган регистрации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Поменялась структура ОМС… не понятно кто утверждает… полномочия не </a:t>
                      </a:r>
                      <a:r>
                        <a:rPr lang="ru-RU" sz="1000" dirty="0" err="1">
                          <a:solidFill>
                            <a:schemeClr val="tx1"/>
                          </a:solidFill>
                        </a:rPr>
                        <a:t>переданны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В вашем контракте данная обязанность может быть возложена на вас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385611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A6C2D4-B74B-497D-BD07-B2033246E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78" y="6248400"/>
            <a:ext cx="969508" cy="49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457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84454E-1D8B-47C8-B487-92E5B57F0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Жизнь после ККР…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D0A52C7-2D03-4DC8-A4AF-7A4498BD5C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3865930"/>
              </p:ext>
            </p:extLst>
          </p:nvPr>
        </p:nvGraphicFramePr>
        <p:xfrm>
          <a:off x="677334" y="1211942"/>
          <a:ext cx="10527035" cy="2600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948">
                  <a:extLst>
                    <a:ext uri="{9D8B030D-6E8A-4147-A177-3AD203B41FA5}">
                      <a16:colId xmlns:a16="http://schemas.microsoft.com/office/drawing/2014/main" val="3535627823"/>
                    </a:ext>
                  </a:extLst>
                </a:gridCol>
                <a:gridCol w="2178682">
                  <a:extLst>
                    <a:ext uri="{9D8B030D-6E8A-4147-A177-3AD203B41FA5}">
                      <a16:colId xmlns:a16="http://schemas.microsoft.com/office/drawing/2014/main" val="3422100993"/>
                    </a:ext>
                  </a:extLst>
                </a:gridCol>
                <a:gridCol w="4015220">
                  <a:extLst>
                    <a:ext uri="{9D8B030D-6E8A-4147-A177-3AD203B41FA5}">
                      <a16:colId xmlns:a16="http://schemas.microsoft.com/office/drawing/2014/main" val="857637486"/>
                    </a:ext>
                  </a:extLst>
                </a:gridCol>
                <a:gridCol w="3947185">
                  <a:extLst>
                    <a:ext uri="{9D8B030D-6E8A-4147-A177-3AD203B41FA5}">
                      <a16:colId xmlns:a16="http://schemas.microsoft.com/office/drawing/2014/main" val="1118514497"/>
                    </a:ext>
                  </a:extLst>
                </a:gridCol>
              </a:tblGrid>
              <a:tr h="589342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Гарантийный срок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Основные мероприятия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Возможные сложности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1426945"/>
                  </a:ext>
                </a:extLst>
              </a:tr>
              <a:tr h="201069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Каков он… (как в контракте 2-3 года) или иной…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Исполнитель обеспечивает устранение причин приостановления осуществления государственного кадастрового учета или исправление реестровой ошибки в КПТР, путем подготовки КПТР, содержащей сведения, необходимые для устранения причин приостановления или для исправления ошибки.</a:t>
                      </a:r>
                    </a:p>
                    <a:p>
                      <a:pPr marL="228600" indent="-228600" algn="just">
                        <a:buFont typeface="Wingdings" panose="05000000000000000000" pitchFamily="2" charset="2"/>
                        <a:buChar char="Ø"/>
                      </a:pP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При устранении причин послуживших основанием для исключения объектов недвижимости из ККР, исполнитель по требованию заказчика должен доделать КПТР 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Подготовка КПТР для устранения причин приостановления или для исправления реестровой ошибки, в том числе в период действия гарантийных обязательств, не является повторным выполнением ККР.</a:t>
                      </a:r>
                    </a:p>
                    <a:p>
                      <a:pPr algn="just"/>
                      <a:endParaRPr lang="ru-RU" sz="1000" dirty="0">
                        <a:solidFill>
                          <a:srgbClr val="FF0000"/>
                        </a:solidFill>
                      </a:endParaRPr>
                    </a:p>
                    <a:p>
                      <a:pPr algn="just"/>
                      <a:endParaRPr lang="ru-RU" sz="1000" dirty="0">
                        <a:solidFill>
                          <a:srgbClr val="FF0000"/>
                        </a:solidFill>
                      </a:endParaRPr>
                    </a:p>
                    <a:p>
                      <a:pPr algn="just"/>
                      <a:endParaRPr lang="ru-RU" sz="1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1982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66AC7D9-5926-4826-902A-360CE8512912}"/>
              </a:ext>
            </a:extLst>
          </p:cNvPr>
          <p:cNvSpPr txBox="1"/>
          <p:nvPr/>
        </p:nvSpPr>
        <p:spPr>
          <a:xfrm>
            <a:off x="1498386" y="4080693"/>
            <a:ext cx="74161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i="1" dirty="0"/>
              <a:t>…Исполнитель работ (кадастровый инженер) несет персональную ответственность за результат своего труда, чем качественней исполнитель будет выполнять свои обязанности и работу тем больше доверия будет к результату его труда  и  отрасли в целом…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ABE4851-B18F-4DF5-9CCC-4822C1727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78" y="6248400"/>
            <a:ext cx="969508" cy="49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99483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287</TotalTime>
  <Words>1279</Words>
  <Application>Microsoft Office PowerPoint</Application>
  <PresentationFormat>Широкоэкранный</PresentationFormat>
  <Paragraphs>223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Trebuchet MS</vt:lpstr>
      <vt:lpstr>Wingdings</vt:lpstr>
      <vt:lpstr>Wingdings 3</vt:lpstr>
      <vt:lpstr>Аспект</vt:lpstr>
      <vt:lpstr>Комплексные кадастровые работы:  с чем придется столкнуться исполнителю, требуемый набор ресурсов и другие подводные камни</vt:lpstr>
      <vt:lpstr>Что же такое ККР кадастровые работы, которые выполняются одновременно в отношении всех расположенных на территории одного кадастрового квартала или территориях нескольких смежных кадастровых кварталов, или территориях, указанных в части 1 статьи 42.11 объектах недвижимости (221-ФЗ статья 42.1 ) </vt:lpstr>
      <vt:lpstr>Комплексные они потому и комплексные..  </vt:lpstr>
      <vt:lpstr>Ресурсы  </vt:lpstr>
      <vt:lpstr>Основные этапы, с чем придется столкнуться</vt:lpstr>
      <vt:lpstr>Основные этапы, с чем придется столкнуться</vt:lpstr>
      <vt:lpstr>Основные этапы, с чем придется столкнуться</vt:lpstr>
      <vt:lpstr>Основные этапы, с чем придется столкнуться</vt:lpstr>
      <vt:lpstr>Жизнь после ККР…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Комплексные кадастровые работы:  с чем придется столкнуться исполнителю, требуемый набор ресурсов и другие подводные камни</dc:title>
  <dc:creator>ГеоИнвестГрупп</dc:creator>
  <cp:lastModifiedBy>ГеоИнвестГрупп</cp:lastModifiedBy>
  <cp:revision>30</cp:revision>
  <dcterms:created xsi:type="dcterms:W3CDTF">2025-11-09T11:22:06Z</dcterms:created>
  <dcterms:modified xsi:type="dcterms:W3CDTF">2025-11-09T16:09:49Z</dcterms:modified>
</cp:coreProperties>
</file>